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57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0" y="6793992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047924" y="6793992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095848" y="6793992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3771" y="6793992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0" y="64008"/>
            <a:ext cx="12191695" cy="672998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69480" y="64008"/>
            <a:ext cx="4919472" cy="6729984"/>
          </a:xfrm>
          <a:prstGeom prst="rect">
            <a:avLst/>
          </a:prstGeom>
          <a:solidFill>
            <a:srgbClr val="EEF8FA"/>
          </a:solidFill>
          <a:ln w="12700">
            <a:solidFill>
              <a:srgbClr val="EE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269480" y="64008"/>
            <a:ext cx="73152" cy="6729984"/>
          </a:xfrm>
          <a:prstGeom prst="rect">
            <a:avLst/>
          </a:prstGeom>
          <a:solidFill>
            <a:srgbClr val="4BACC6">
              <a:alpha val="85000"/>
            </a:srgbClr>
          </a:solidFill>
          <a:ln w="12700">
            <a:solidFill>
              <a:srgbClr val="4BACC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452360" y="64008"/>
            <a:ext cx="54864" cy="6729984"/>
          </a:xfrm>
          <a:prstGeom prst="rect">
            <a:avLst/>
          </a:prstGeom>
          <a:solidFill>
            <a:srgbClr val="F79646">
              <a:alpha val="65000"/>
            </a:srgbClr>
          </a:solidFill>
          <a:ln w="12700">
            <a:solidFill>
              <a:srgbClr val="F7964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0" descr="/mnt/data/5-2035_seal_water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484632"/>
            <a:ext cx="5349240" cy="5349240"/>
          </a:xfrm>
          <a:prstGeom prst="rect">
            <a:avLst/>
          </a:prstGeom>
        </p:spPr>
      </p:pic>
      <p:pic>
        <p:nvPicPr>
          <p:cNvPr id="15" name="Image 1" descr="/mnt/data/ppt_media/ppt/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6248" y="1024128"/>
            <a:ext cx="2331720" cy="233172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66928" y="347472"/>
            <a:ext cx="60808" cy="60808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75513" y="347472"/>
            <a:ext cx="60808" cy="60808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784098" y="347472"/>
            <a:ext cx="60808" cy="60808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892683" y="347472"/>
            <a:ext cx="60808" cy="60808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566928" y="434340"/>
            <a:ext cx="868680" cy="2258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425" dirty="0"/>
          </a:p>
        </p:txBody>
      </p:sp>
      <p:sp>
        <p:nvSpPr>
          <p:cNvPr id="21" name="Text 17"/>
          <p:cNvSpPr/>
          <p:nvPr/>
        </p:nvSpPr>
        <p:spPr>
          <a:xfrm>
            <a:off x="566928" y="694944"/>
            <a:ext cx="868680" cy="1563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99" i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Ensam Nou Capav</a:t>
            </a:r>
            <a:endParaRPr lang="en-US" sz="599" dirty="0"/>
          </a:p>
        </p:txBody>
      </p:sp>
      <p:sp>
        <p:nvSpPr>
          <p:cNvPr id="22" name="Text 18"/>
          <p:cNvSpPr/>
          <p:nvPr/>
        </p:nvSpPr>
        <p:spPr>
          <a:xfrm>
            <a:off x="566928" y="1234440"/>
            <a:ext cx="5394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POWERPOINT TEMPLATE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566928" y="1517904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4400" dirty="0"/>
          </a:p>
        </p:txBody>
      </p:sp>
      <p:sp>
        <p:nvSpPr>
          <p:cNvPr id="25" name="Text 21"/>
          <p:cNvSpPr/>
          <p:nvPr/>
        </p:nvSpPr>
        <p:spPr>
          <a:xfrm>
            <a:off x="594360" y="2331720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New livery for movement, board, science, and fundraising decks</a:t>
            </a:r>
            <a:endParaRPr lang="en-US" sz="2000" dirty="0"/>
          </a:p>
        </p:txBody>
      </p:sp>
      <p:sp>
        <p:nvSpPr>
          <p:cNvPr id="26" name="Shape 22"/>
          <p:cNvSpPr/>
          <p:nvPr/>
        </p:nvSpPr>
        <p:spPr>
          <a:xfrm>
            <a:off x="594360" y="3127248"/>
            <a:ext cx="5120640" cy="0"/>
          </a:xfrm>
          <a:prstGeom prst="line">
            <a:avLst/>
          </a:prstGeom>
          <a:noFill/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03504" y="340156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XXday, Month XX, 20XX</a:t>
            </a:r>
            <a:endParaRPr lang="en-US" sz="1080" dirty="0"/>
          </a:p>
        </p:txBody>
      </p:sp>
      <p:sp>
        <p:nvSpPr>
          <p:cNvPr id="28" name="Text 24"/>
          <p:cNvSpPr/>
          <p:nvPr/>
        </p:nvSpPr>
        <p:spPr>
          <a:xfrm>
            <a:off x="603504" y="3730752"/>
            <a:ext cx="48463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Author name with graduate title if any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Title, The 5-2035 Global Foundation for Community Health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Other title optional | Other institution optional</a:t>
            </a:r>
            <a:endParaRPr lang="en-US" sz="1060" dirty="0"/>
          </a:p>
        </p:txBody>
      </p:sp>
      <p:sp>
        <p:nvSpPr>
          <p:cNvPr id="29" name="Text 25"/>
          <p:cNvSpPr/>
          <p:nvPr/>
        </p:nvSpPr>
        <p:spPr>
          <a:xfrm>
            <a:off x="603504" y="5925312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03504" y="627278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850" dirty="0"/>
          </a:p>
        </p:txBody>
      </p:sp>
      <p:sp>
        <p:nvSpPr>
          <p:cNvPr id="31" name="Text 27"/>
          <p:cNvSpPr/>
          <p:nvPr/>
        </p:nvSpPr>
        <p:spPr>
          <a:xfrm>
            <a:off x="8226397" y="3703320"/>
            <a:ext cx="3011423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5-2035 GLOBAL FOUNDATION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COMMUNITY HEALTH</a:t>
            </a:r>
            <a:endParaRPr lang="en-US" sz="1450" dirty="0"/>
          </a:p>
        </p:txBody>
      </p:sp>
      <p:sp>
        <p:nvSpPr>
          <p:cNvPr id="32" name="Text 28"/>
          <p:cNvSpPr/>
          <p:nvPr/>
        </p:nvSpPr>
        <p:spPr>
          <a:xfrm>
            <a:off x="8337648" y="4343400"/>
            <a:ext cx="2788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8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Foundation | United States 501(c)(3)</a:t>
            </a:r>
            <a:endParaRPr lang="en-US" sz="7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DESIGN SYSTEM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Artist's View: The 2026 5-2035 Livery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612648" y="1143000"/>
            <a:ext cx="7040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mood is civic, modern, and operational. The seal stays ceremonial; the new lockup and flag stripe do the daily work.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30936" y="1764792"/>
            <a:ext cx="63093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1200">
                <a:solidFill>
                  <a:srgbClr val="555555"/>
                </a:solidFill>
                <a:latin typeface="Trebuchet MS"/>
              </a:rPr>
              <a:t>Trebuchet MS remains the presentation family for continuity with the November 2025 template. The 2026 livery shifts the visual voice toward a cleaner institutional system: more white space, stronger hierarchy, and fewer decorative marks.</a:t>
            </a:r>
          </a:p>
        </p:txBody>
      </p:sp>
      <p:sp>
        <p:nvSpPr>
          <p:cNvPr id="25" name="Text 23"/>
          <p:cNvSpPr/>
          <p:nvPr/>
        </p:nvSpPr>
        <p:spPr>
          <a:xfrm>
            <a:off x="7772400" y="11430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Design tokens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7818120" y="1600200"/>
            <a:ext cx="384048" cy="25603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8293608" y="1627632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Movement Navy</a:t>
            </a:r>
            <a:endParaRPr lang="en-US" sz="790" dirty="0"/>
          </a:p>
        </p:txBody>
      </p:sp>
      <p:sp>
        <p:nvSpPr>
          <p:cNvPr id="28" name="Text 26"/>
          <p:cNvSpPr/>
          <p:nvPr/>
        </p:nvSpPr>
        <p:spPr>
          <a:xfrm>
            <a:off x="8293608" y="1810512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#1F3864</a:t>
            </a:r>
            <a:endParaRPr lang="en-US" sz="580" dirty="0"/>
          </a:p>
        </p:txBody>
      </p:sp>
      <p:sp>
        <p:nvSpPr>
          <p:cNvPr id="29" name="Shape 27"/>
          <p:cNvSpPr/>
          <p:nvPr/>
        </p:nvSpPr>
        <p:spPr>
          <a:xfrm>
            <a:off x="9875520" y="1600200"/>
            <a:ext cx="384048" cy="256032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351008" y="1627632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Red</a:t>
            </a:r>
            <a:endParaRPr lang="en-US" sz="790" dirty="0"/>
          </a:p>
        </p:txBody>
      </p:sp>
      <p:sp>
        <p:nvSpPr>
          <p:cNvPr id="31" name="Text 29"/>
          <p:cNvSpPr/>
          <p:nvPr/>
        </p:nvSpPr>
        <p:spPr>
          <a:xfrm>
            <a:off x="10351008" y="1810512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#EA2839</a:t>
            </a:r>
            <a:endParaRPr lang="en-US" sz="580" dirty="0"/>
          </a:p>
        </p:txBody>
      </p:sp>
      <p:sp>
        <p:nvSpPr>
          <p:cNvPr id="32" name="Shape 30"/>
          <p:cNvSpPr/>
          <p:nvPr/>
        </p:nvSpPr>
        <p:spPr>
          <a:xfrm>
            <a:off x="7818120" y="2130552"/>
            <a:ext cx="384048" cy="256032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8293608" y="2157984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Blue</a:t>
            </a:r>
            <a:endParaRPr lang="en-US" sz="790" dirty="0"/>
          </a:p>
        </p:txBody>
      </p:sp>
      <p:sp>
        <p:nvSpPr>
          <p:cNvPr id="34" name="Text 32"/>
          <p:cNvSpPr/>
          <p:nvPr/>
        </p:nvSpPr>
        <p:spPr>
          <a:xfrm>
            <a:off x="8293608" y="2340864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#1A206B</a:t>
            </a:r>
            <a:endParaRPr lang="en-US" sz="580" dirty="0"/>
          </a:p>
        </p:txBody>
      </p:sp>
      <p:sp>
        <p:nvSpPr>
          <p:cNvPr id="35" name="Shape 33"/>
          <p:cNvSpPr/>
          <p:nvPr/>
        </p:nvSpPr>
        <p:spPr>
          <a:xfrm>
            <a:off x="9875520" y="2130552"/>
            <a:ext cx="384048" cy="256032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10351008" y="2157984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Yellow</a:t>
            </a:r>
            <a:endParaRPr lang="en-US" sz="790" dirty="0"/>
          </a:p>
        </p:txBody>
      </p:sp>
      <p:sp>
        <p:nvSpPr>
          <p:cNvPr id="37" name="Text 35"/>
          <p:cNvSpPr/>
          <p:nvPr/>
        </p:nvSpPr>
        <p:spPr>
          <a:xfrm>
            <a:off x="10351008" y="2340864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#F6C619</a:t>
            </a:r>
            <a:endParaRPr lang="en-US" sz="580" dirty="0"/>
          </a:p>
        </p:txBody>
      </p:sp>
      <p:sp>
        <p:nvSpPr>
          <p:cNvPr id="38" name="Shape 36"/>
          <p:cNvSpPr/>
          <p:nvPr/>
        </p:nvSpPr>
        <p:spPr>
          <a:xfrm>
            <a:off x="7818120" y="2660904"/>
            <a:ext cx="384048" cy="256032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8293608" y="2688336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Green</a:t>
            </a:r>
            <a:endParaRPr lang="en-US" sz="790" dirty="0"/>
          </a:p>
        </p:txBody>
      </p:sp>
      <p:sp>
        <p:nvSpPr>
          <p:cNvPr id="40" name="Text 38"/>
          <p:cNvSpPr/>
          <p:nvPr/>
        </p:nvSpPr>
        <p:spPr>
          <a:xfrm>
            <a:off x="8293608" y="2871216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#00A551</a:t>
            </a:r>
            <a:endParaRPr lang="en-US" sz="580" dirty="0"/>
          </a:p>
        </p:txBody>
      </p:sp>
      <p:sp>
        <p:nvSpPr>
          <p:cNvPr id="41" name="Shape 39"/>
          <p:cNvSpPr/>
          <p:nvPr/>
        </p:nvSpPr>
        <p:spPr>
          <a:xfrm>
            <a:off x="9875520" y="2660904"/>
            <a:ext cx="384048" cy="256032"/>
          </a:xfrm>
          <a:prstGeom prst="rect">
            <a:avLst/>
          </a:prstGeom>
          <a:solidFill>
            <a:srgbClr val="4BACC6"/>
          </a:solidFill>
          <a:ln w="12700">
            <a:solidFill>
              <a:srgbClr val="4BACC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10351008" y="2688336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Operational Teal</a:t>
            </a:r>
            <a:endParaRPr lang="en-US" sz="790" dirty="0"/>
          </a:p>
        </p:txBody>
      </p:sp>
      <p:sp>
        <p:nvSpPr>
          <p:cNvPr id="43" name="Text 41"/>
          <p:cNvSpPr/>
          <p:nvPr/>
        </p:nvSpPr>
        <p:spPr>
          <a:xfrm>
            <a:off x="10351008" y="2871216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#4BACC6</a:t>
            </a:r>
            <a:endParaRPr lang="en-US" sz="580" dirty="0"/>
          </a:p>
        </p:txBody>
      </p:sp>
      <p:sp>
        <p:nvSpPr>
          <p:cNvPr id="44" name="Shape 42"/>
          <p:cNvSpPr/>
          <p:nvPr/>
        </p:nvSpPr>
        <p:spPr>
          <a:xfrm>
            <a:off x="7818120" y="3191256"/>
            <a:ext cx="384048" cy="256032"/>
          </a:xfrm>
          <a:prstGeom prst="rect">
            <a:avLst/>
          </a:prstGeom>
          <a:solidFill>
            <a:srgbClr val="F79646"/>
          </a:solidFill>
          <a:ln w="12700">
            <a:solidFill>
              <a:srgbClr val="F7964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8293608" y="321868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Continuity Orange</a:t>
            </a:r>
            <a:endParaRPr lang="en-US" sz="790" dirty="0"/>
          </a:p>
        </p:txBody>
      </p:sp>
      <p:sp>
        <p:nvSpPr>
          <p:cNvPr id="46" name="Text 44"/>
          <p:cNvSpPr/>
          <p:nvPr/>
        </p:nvSpPr>
        <p:spPr>
          <a:xfrm>
            <a:off x="8293608" y="3456432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#F79646</a:t>
            </a:r>
            <a:endParaRPr lang="en-US" sz="580" dirty="0"/>
          </a:p>
        </p:txBody>
      </p:sp>
      <p:sp>
        <p:nvSpPr>
          <p:cNvPr id="47" name="Shape 45"/>
          <p:cNvSpPr/>
          <p:nvPr/>
        </p:nvSpPr>
        <p:spPr>
          <a:xfrm>
            <a:off x="9875520" y="3191256"/>
            <a:ext cx="384048" cy="256032"/>
          </a:xfrm>
          <a:prstGeom prst="rect">
            <a:avLst/>
          </a:prstGeom>
          <a:solidFill>
            <a:srgbClr val="8064A2"/>
          </a:solidFill>
          <a:ln w="12700">
            <a:solidFill>
              <a:srgbClr val="8064A2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6"/>
          <p:cNvSpPr/>
          <p:nvPr/>
        </p:nvSpPr>
        <p:spPr>
          <a:xfrm>
            <a:off x="10351008" y="3218688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Deep Purple</a:t>
            </a:r>
            <a:endParaRPr lang="en-US" sz="790" dirty="0"/>
          </a:p>
        </p:txBody>
      </p:sp>
      <p:sp>
        <p:nvSpPr>
          <p:cNvPr id="49" name="Text 47"/>
          <p:cNvSpPr/>
          <p:nvPr/>
        </p:nvSpPr>
        <p:spPr>
          <a:xfrm>
            <a:off x="10351008" y="3401568"/>
            <a:ext cx="140817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#8064A2</a:t>
            </a:r>
            <a:endParaRPr lang="en-US" sz="580" dirty="0"/>
          </a:p>
        </p:txBody>
      </p:sp>
      <p:sp>
        <p:nvSpPr>
          <p:cNvPr id="50" name="Shape 48"/>
          <p:cNvSpPr/>
          <p:nvPr/>
        </p:nvSpPr>
        <p:spPr>
          <a:xfrm>
            <a:off x="7818120" y="3694176"/>
            <a:ext cx="834390" cy="73152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8652510" y="3694176"/>
            <a:ext cx="834390" cy="73152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9486900" y="3694176"/>
            <a:ext cx="834390" cy="73152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10321290" y="3694176"/>
            <a:ext cx="834390" cy="73152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2"/>
          <p:cNvSpPr/>
          <p:nvPr/>
        </p:nvSpPr>
        <p:spPr>
          <a:xfrm>
            <a:off x="7818120" y="397764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Core typography</a:t>
            </a:r>
            <a:endParaRPr lang="en-US" sz="1280" dirty="0"/>
          </a:p>
        </p:txBody>
      </p:sp>
      <p:sp>
        <p:nvSpPr>
          <p:cNvPr id="55" name="Text 53"/>
          <p:cNvSpPr/>
          <p:nvPr/>
        </p:nvSpPr>
        <p:spPr>
          <a:xfrm>
            <a:off x="7818120" y="4315968"/>
            <a:ext cx="333756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1200">
                <a:solidFill>
                  <a:srgbClr val="444444"/>
                </a:solidFill>
                <a:latin typeface="Trebuchet MS"/>
              </a:rPr>
              <a:t>Title: Trebuchet 28–34 pt</a:t>
            </a:r>
          </a:p>
          <a:p>
            <a:r>
              <a:rPr sz="1200">
                <a:solidFill>
                  <a:srgbClr val="444444"/>
                </a:solidFill>
                <a:latin typeface="Trebuchet MS"/>
              </a:rPr>
              <a:t>Subtitle: Trebuchet 18–20 pt</a:t>
            </a:r>
          </a:p>
          <a:p>
            <a:r>
              <a:rPr sz="1200">
                <a:solidFill>
                  <a:srgbClr val="444444"/>
                </a:solidFill>
                <a:latin typeface="Trebuchet MS"/>
              </a:rPr>
              <a:t>Body: Trebuchet 14–18 pt</a:t>
            </a:r>
          </a:p>
          <a:p>
            <a:r>
              <a:rPr sz="1200">
                <a:solidFill>
                  <a:srgbClr val="444444"/>
                </a:solidFill>
                <a:latin typeface="Trebuchet MS"/>
              </a:rPr>
              <a:t>Labels, footers, references: 12 pt minimum</a:t>
            </a:r>
          </a:p>
        </p:txBody>
      </p:sp>
      <p:sp>
        <p:nvSpPr>
          <p:cNvPr id="56" name="Text 54"/>
          <p:cNvSpPr/>
          <p:nvPr/>
        </p:nvSpPr>
        <p:spPr>
          <a:xfrm>
            <a:off x="7818120" y="52120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Seal usage</a:t>
            </a:r>
            <a:endParaRPr lang="en-US" sz="1280" dirty="0"/>
          </a:p>
        </p:txBody>
      </p:sp>
      <p:sp>
        <p:nvSpPr>
          <p:cNvPr id="57" name="Text 55"/>
          <p:cNvSpPr/>
          <p:nvPr/>
        </p:nvSpPr>
        <p:spPr>
          <a:xfrm>
            <a:off x="7818120" y="5504688"/>
            <a:ext cx="32004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r>
              <a:rPr sz="1200">
                <a:solidFill>
                  <a:srgbClr val="444444"/>
                </a:solidFill>
                <a:latin typeface="Trebuchet MS"/>
              </a:rPr>
              <a:t>Title page: visible and honored.</a:t>
            </a:r>
          </a:p>
          <a:p>
            <a:r>
              <a:rPr sz="1200">
                <a:solidFill>
                  <a:srgbClr val="444444"/>
                </a:solidFill>
                <a:latin typeface="Trebuchet MS"/>
              </a:rPr>
              <a:t>Interior slides: no seal by default.</a:t>
            </a:r>
          </a:p>
          <a:p>
            <a:r>
              <a:rPr sz="1200">
                <a:solidFill>
                  <a:srgbClr val="444444"/>
                </a:solidFill>
                <a:latin typeface="Trebuchet MS"/>
              </a:rPr>
              <a:t>Use the 5-2035 wordmark, flag stripe, and color system for daily identity.</a:t>
            </a:r>
          </a:p>
        </p:txBody>
      </p:sp>
      <p:sp>
        <p:nvSpPr>
          <p:cNvPr id="58" name="Shape 56"/>
          <p:cNvSpPr/>
          <p:nvPr/>
        </p:nvSpPr>
        <p:spPr>
          <a:xfrm>
            <a:off x="658368" y="2788920"/>
            <a:ext cx="6035040" cy="2377440"/>
          </a:xfrm>
          <a:prstGeom prst="rect">
            <a:avLst/>
          </a:prstGeom>
          <a:solidFill>
            <a:srgbClr val="EEF8FA">
              <a:alpha val="90000"/>
            </a:srgbClr>
          </a:solidFill>
          <a:ln w="12700">
            <a:solidFill>
              <a:srgbClr val="EEF8F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Dark field for complete light lockup"/>
          <p:cNvSpPr/>
          <p:nvPr/>
        </p:nvSpPr>
        <p:spPr>
          <a:xfrm>
            <a:off x="895120" y="3208552"/>
            <a:ext cx="1547320" cy="596344"/>
          </a:xfrm>
          <a:prstGeom prst="roundRect">
            <a:avLst/>
          </a:prstGeom>
          <a:solidFill>
            <a:srgbClr val="1F3864"/>
          </a:solidFill>
          <a:ln/>
        </p:spPr>
      </p:sp>
      <p:pic>
        <p:nvPicPr>
          <p:cNvPr id="59" name="Image 0" descr="/mnt/data/ppt_media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3273552"/>
            <a:ext cx="1417320" cy="466344"/>
          </a:xfrm>
          <a:prstGeom prst="rect">
            <a:avLst/>
          </a:prstGeom>
        </p:spPr>
      </p:pic>
      <p:sp>
        <p:nvSpPr>
          <p:cNvPr id="60" name="Shape 57"/>
          <p:cNvSpPr/>
          <p:nvPr/>
        </p:nvSpPr>
        <p:spPr>
          <a:xfrm>
            <a:off x="3149194" y="3090672"/>
            <a:ext cx="102413" cy="102413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8"/>
          <p:cNvSpPr/>
          <p:nvPr/>
        </p:nvSpPr>
        <p:spPr>
          <a:xfrm>
            <a:off x="3332074" y="3090672"/>
            <a:ext cx="102413" cy="102413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59"/>
          <p:cNvSpPr/>
          <p:nvPr/>
        </p:nvSpPr>
        <p:spPr>
          <a:xfrm>
            <a:off x="3514954" y="3090672"/>
            <a:ext cx="102413" cy="102413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0"/>
          <p:cNvSpPr/>
          <p:nvPr/>
        </p:nvSpPr>
        <p:spPr>
          <a:xfrm>
            <a:off x="3697834" y="3090672"/>
            <a:ext cx="102413" cy="102413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Text 61"/>
          <p:cNvSpPr/>
          <p:nvPr/>
        </p:nvSpPr>
        <p:spPr>
          <a:xfrm>
            <a:off x="2743200" y="3236976"/>
            <a:ext cx="1463040" cy="3803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2400" dirty="0"/>
          </a:p>
        </p:txBody>
      </p:sp>
      <p:sp>
        <p:nvSpPr>
          <p:cNvPr id="65" name="Text 62"/>
          <p:cNvSpPr/>
          <p:nvPr/>
        </p:nvSpPr>
        <p:spPr>
          <a:xfrm>
            <a:off x="2743200" y="3675888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Ensam Nou Capav</a:t>
            </a:r>
            <a:endParaRPr lang="en-US" sz="1008" dirty="0"/>
          </a:p>
        </p:txBody>
      </p:sp>
      <p:sp>
        <p:nvSpPr>
          <p:cNvPr id="66" name="Text 63"/>
          <p:cNvSpPr/>
          <p:nvPr/>
        </p:nvSpPr>
        <p:spPr>
          <a:xfrm>
            <a:off x="2606040" y="4078224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Presentation mark</a:t>
            </a:r>
            <a:endParaRPr lang="en-US" sz="920" dirty="0"/>
          </a:p>
        </p:txBody>
      </p:sp>
      <p:sp>
        <p:nvSpPr>
          <p:cNvPr id="67" name="Text 64"/>
          <p:cNvSpPr/>
          <p:nvPr/>
        </p:nvSpPr>
        <p:spPr>
          <a:xfrm>
            <a:off x="932688" y="464515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the flag stripe as the quiet, unmistakable Mauritian signature.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STANDARD CONTENT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Narrative Slide: One Idea, Clean Hierarchy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576072" y="1097280"/>
            <a:ext cx="7086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this layout when the slide has one central argument supported by 3–5 tight proof points.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46720" y="123444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EEF8FA"/>
          </a:solidFill>
          <a:ln w="10160">
            <a:solidFill>
              <a:srgbClr val="4BAC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8119872" y="3150108"/>
            <a:ext cx="3099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[Visual, photo, chart, or map]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94944" y="1828800"/>
            <a:ext cx="73152" cy="73152"/>
          </a:xfrm>
          <a:prstGeom prst="ellipse">
            <a:avLst/>
          </a:prstGeom>
          <a:solidFill>
            <a:srgbClr val="4BACC6"/>
          </a:solidFill>
          <a:ln w="12700">
            <a:solidFill>
              <a:srgbClr val="4BACC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841248" y="1783080"/>
            <a:ext cx="6720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8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Headline proof point</a:t>
            </a:r>
            <a:endParaRPr lang="en-US" sz="1480" dirty="0"/>
          </a:p>
        </p:txBody>
      </p:sp>
      <p:sp>
        <p:nvSpPr>
          <p:cNvPr id="28" name="Text 26"/>
          <p:cNvSpPr/>
          <p:nvPr/>
        </p:nvSpPr>
        <p:spPr>
          <a:xfrm>
            <a:off x="841248" y="1956816"/>
            <a:ext cx="67208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navy for readable headers; keep body text brief.</a:t>
            </a:r>
            <a:endParaRPr lang="en-US" sz="1220" dirty="0"/>
          </a:p>
        </p:txBody>
      </p:sp>
      <p:sp>
        <p:nvSpPr>
          <p:cNvPr id="29" name="Shape 27"/>
          <p:cNvSpPr/>
          <p:nvPr/>
        </p:nvSpPr>
        <p:spPr>
          <a:xfrm>
            <a:off x="694944" y="2651760"/>
            <a:ext cx="73152" cy="73152"/>
          </a:xfrm>
          <a:prstGeom prst="ellipse">
            <a:avLst/>
          </a:prstGeom>
          <a:solidFill>
            <a:srgbClr val="8064A2"/>
          </a:solidFill>
          <a:ln w="12700">
            <a:solidFill>
              <a:srgbClr val="8064A2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841248" y="2606040"/>
            <a:ext cx="6720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8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Second-level point</a:t>
            </a:r>
            <a:endParaRPr lang="en-US" sz="1480" dirty="0"/>
          </a:p>
        </p:txBody>
      </p:sp>
      <p:sp>
        <p:nvSpPr>
          <p:cNvPr id="31" name="Text 29"/>
          <p:cNvSpPr/>
          <p:nvPr/>
        </p:nvSpPr>
        <p:spPr>
          <a:xfrm>
            <a:off x="841248" y="2779776"/>
            <a:ext cx="67208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purple only when nested logic genuinely clarifies.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694944" y="3474720"/>
            <a:ext cx="73152" cy="73152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841248" y="3429000"/>
            <a:ext cx="6720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8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Third-level point</a:t>
            </a:r>
            <a:endParaRPr lang="en-US" sz="1480" dirty="0"/>
          </a:p>
        </p:txBody>
      </p:sp>
      <p:sp>
        <p:nvSpPr>
          <p:cNvPr id="34" name="Text 32"/>
          <p:cNvSpPr/>
          <p:nvPr/>
        </p:nvSpPr>
        <p:spPr>
          <a:xfrm>
            <a:off x="841248" y="3602736"/>
            <a:ext cx="67208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green as an accent; keep the action text dark.</a:t>
            </a:r>
            <a:endParaRPr lang="en-US" sz="1220" dirty="0"/>
          </a:p>
        </p:txBody>
      </p:sp>
      <p:sp>
        <p:nvSpPr>
          <p:cNvPr id="35" name="Shape 33"/>
          <p:cNvSpPr/>
          <p:nvPr/>
        </p:nvSpPr>
        <p:spPr>
          <a:xfrm>
            <a:off x="694944" y="4681728"/>
            <a:ext cx="6720840" cy="676656"/>
          </a:xfrm>
          <a:prstGeom prst="rect">
            <a:avLst/>
          </a:prstGeom>
          <a:solidFill>
            <a:srgbClr val="FFF3E8"/>
          </a:solidFill>
          <a:ln w="12700">
            <a:solidFill>
              <a:srgbClr val="FFF3E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896112" y="4855464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slide, one point. Split long lists.</a:t>
            </a:r>
            <a:endParaRPr lang="en-US" sz="1320" dirty="0"/>
          </a:p>
        </p:txBody>
      </p:sp>
      <p:sp>
        <p:nvSpPr>
          <p:cNvPr id="37" name="Text 35"/>
          <p:cNvSpPr/>
          <p:nvPr/>
        </p:nvSpPr>
        <p:spPr>
          <a:xfrm>
            <a:off x="658368" y="5870448"/>
            <a:ext cx="749807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200">
                <a:solidFill>
                  <a:srgbClr val="555555"/>
                </a:solidFill>
                <a:latin typeface="Trebuchet MS"/>
              </a:rPr>
              <a:t>References: [Author et al., Year]  •  [Journal / book / source]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DATA AND IMPACT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Evidence Slide: Make the Number Carry the Burden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603504" y="1078992"/>
            <a:ext cx="78638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data slide should feel inevitable: one statistic, one interpretation, one action.</a:t>
            </a:r>
            <a:endParaRPr lang="en-US" sz="1530" dirty="0"/>
          </a:p>
        </p:txBody>
      </p:sp>
      <p:sp>
        <p:nvSpPr>
          <p:cNvPr id="24" name="Text 22"/>
          <p:cNvSpPr/>
          <p:nvPr/>
        </p:nvSpPr>
        <p:spPr>
          <a:xfrm>
            <a:off x="676656" y="1673352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[X%]</a:t>
            </a:r>
            <a:endParaRPr lang="en-US" sz="3900" dirty="0"/>
          </a:p>
        </p:txBody>
      </p:sp>
      <p:sp>
        <p:nvSpPr>
          <p:cNvPr id="25" name="Text 23"/>
          <p:cNvSpPr/>
          <p:nvPr/>
        </p:nvSpPr>
        <p:spPr>
          <a:xfrm>
            <a:off x="2697480" y="1764792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[Population, age and year]</a:t>
            </a:r>
            <a:endParaRPr lang="en-US" sz="1750" dirty="0"/>
          </a:p>
        </p:txBody>
      </p:sp>
      <p:sp>
        <p:nvSpPr>
          <p:cNvPr id="26" name="Shape 24"/>
          <p:cNvSpPr/>
          <p:nvPr/>
        </p:nvSpPr>
        <p:spPr>
          <a:xfrm>
            <a:off x="658368" y="2615184"/>
            <a:ext cx="5925312" cy="0"/>
          </a:xfrm>
          <a:prstGeom prst="line">
            <a:avLst/>
          </a:prstGeom>
          <a:noFill/>
          <a:ln w="1016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841248" y="4026408"/>
            <a:ext cx="621792" cy="1048512"/>
          </a:xfrm>
          <a:prstGeom prst="rect">
            <a:avLst/>
          </a:prstGeom>
          <a:solidFill>
            <a:srgbClr val="4BACC6">
              <a:alpha val="95000"/>
            </a:srgbClr>
          </a:solidFill>
          <a:ln w="12700">
            <a:solidFill>
              <a:srgbClr val="4BACC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749808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MRU</a:t>
            </a:r>
            <a:endParaRPr lang="en-US" sz="650" dirty="0"/>
          </a:p>
        </p:txBody>
      </p:sp>
      <p:sp>
        <p:nvSpPr>
          <p:cNvPr id="29" name="Shape 27"/>
          <p:cNvSpPr/>
          <p:nvPr/>
        </p:nvSpPr>
        <p:spPr>
          <a:xfrm>
            <a:off x="1810512" y="3764280"/>
            <a:ext cx="621792" cy="1310640"/>
          </a:xfrm>
          <a:prstGeom prst="rect">
            <a:avLst/>
          </a:prstGeom>
          <a:solidFill>
            <a:srgbClr val="1A206B">
              <a:alpha val="95000"/>
            </a:srgbClr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719072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UHC gap</a:t>
            </a:r>
            <a:endParaRPr lang="en-US" sz="650" dirty="0"/>
          </a:p>
        </p:txBody>
      </p:sp>
      <p:sp>
        <p:nvSpPr>
          <p:cNvPr id="31" name="Shape 29"/>
          <p:cNvSpPr/>
          <p:nvPr/>
        </p:nvSpPr>
        <p:spPr>
          <a:xfrm>
            <a:off x="2779776" y="3108960"/>
            <a:ext cx="621792" cy="1965960"/>
          </a:xfrm>
          <a:prstGeom prst="rect">
            <a:avLst/>
          </a:prstGeom>
          <a:solidFill>
            <a:srgbClr val="F79646">
              <a:alpha val="95000"/>
            </a:srgbClr>
          </a:solidFill>
          <a:ln w="12700">
            <a:solidFill>
              <a:srgbClr val="F7964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2688336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HTN</a:t>
            </a:r>
            <a:endParaRPr lang="en-US" sz="650" dirty="0"/>
          </a:p>
        </p:txBody>
      </p:sp>
      <p:sp>
        <p:nvSpPr>
          <p:cNvPr id="33" name="Shape 31"/>
          <p:cNvSpPr/>
          <p:nvPr/>
        </p:nvSpPr>
        <p:spPr>
          <a:xfrm>
            <a:off x="3749040" y="3502152"/>
            <a:ext cx="621792" cy="1572768"/>
          </a:xfrm>
          <a:prstGeom prst="rect">
            <a:avLst/>
          </a:prstGeom>
          <a:solidFill>
            <a:srgbClr val="8064A2">
              <a:alpha val="95000"/>
            </a:srgbClr>
          </a:solidFill>
          <a:ln w="12700">
            <a:solidFill>
              <a:srgbClr val="8064A2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3657600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Diabetes</a:t>
            </a:r>
            <a:endParaRPr lang="en-US" sz="650" dirty="0"/>
          </a:p>
        </p:txBody>
      </p:sp>
      <p:sp>
        <p:nvSpPr>
          <p:cNvPr id="35" name="Shape 33"/>
          <p:cNvSpPr/>
          <p:nvPr/>
        </p:nvSpPr>
        <p:spPr>
          <a:xfrm>
            <a:off x="4718304" y="4236110"/>
            <a:ext cx="621792" cy="838810"/>
          </a:xfrm>
          <a:prstGeom prst="rect">
            <a:avLst/>
          </a:prstGeom>
          <a:solidFill>
            <a:srgbClr val="00A551">
              <a:alpha val="95000"/>
            </a:srgbClr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4626864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Cost</a:t>
            </a:r>
            <a:endParaRPr lang="en-US" sz="650" dirty="0"/>
          </a:p>
        </p:txBody>
      </p:sp>
      <p:sp>
        <p:nvSpPr>
          <p:cNvPr id="37" name="Shape 35"/>
          <p:cNvSpPr/>
          <p:nvPr/>
        </p:nvSpPr>
        <p:spPr>
          <a:xfrm>
            <a:off x="713232" y="5074920"/>
            <a:ext cx="4956048" cy="0"/>
          </a:xfrm>
          <a:prstGeom prst="line">
            <a:avLst/>
          </a:prstGeom>
          <a:noFill/>
          <a:ln w="889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749808" y="2816352"/>
            <a:ext cx="5303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[Illustrative chart: replace with reviewed evidence]</a:t>
            </a:r>
            <a:endParaRPr lang="en-US" sz="940" dirty="0"/>
          </a:p>
        </p:txBody>
      </p:sp>
      <p:sp>
        <p:nvSpPr>
          <p:cNvPr id="39" name="Shape 37"/>
          <p:cNvSpPr/>
          <p:nvPr/>
        </p:nvSpPr>
        <p:spPr>
          <a:xfrm>
            <a:off x="6784848" y="1536192"/>
            <a:ext cx="4434840" cy="3520440"/>
          </a:xfrm>
          <a:prstGeom prst="rect">
            <a:avLst/>
          </a:prstGeom>
          <a:solidFill>
            <a:srgbClr val="EEF8FA"/>
          </a:solidFill>
          <a:ln w="12700">
            <a:solidFill>
              <a:srgbClr val="EEF8F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7077456" y="186537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Interpretation</a:t>
            </a:r>
            <a:endParaRPr lang="en-US" sz="1750" dirty="0"/>
          </a:p>
        </p:txBody>
      </p:sp>
      <p:sp>
        <p:nvSpPr>
          <p:cNvPr id="41" name="Text 39"/>
          <p:cNvSpPr/>
          <p:nvPr/>
        </p:nvSpPr>
        <p:spPr>
          <a:xfrm>
            <a:off x="7095744" y="2286000"/>
            <a:ext cx="361188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This is where the presenter makes the sale: why the evidence matters, what changes in field execution, and what decision is now required.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7077456" y="338328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 / Ask</a:t>
            </a:r>
            <a:endParaRPr lang="en-US" sz="1420" dirty="0"/>
          </a:p>
        </p:txBody>
      </p:sp>
      <p:sp>
        <p:nvSpPr>
          <p:cNvPr id="43" name="Text 41"/>
          <p:cNvSpPr/>
          <p:nvPr/>
        </p:nvSpPr>
        <p:spPr>
          <a:xfrm>
            <a:off x="7095744" y="3730752"/>
            <a:ext cx="36118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[Name the action here in one clean sentence.]</a:t>
            </a:r>
            <a:endParaRPr lang="en-US" sz="1250" dirty="0"/>
          </a:p>
        </p:txBody>
      </p:sp>
      <p:sp>
        <p:nvSpPr>
          <p:cNvPr id="44" name="Text 42"/>
          <p:cNvSpPr/>
          <p:nvPr/>
        </p:nvSpPr>
        <p:spPr>
          <a:xfrm>
            <a:off x="658368" y="5879592"/>
            <a:ext cx="749807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200">
                <a:solidFill>
                  <a:srgbClr val="555555"/>
                </a:solidFill>
                <a:latin typeface="Trebuchet MS"/>
              </a:rPr>
              <a:t>References: [Primary source]  •  [Local source]  •  [Supporting source]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CONCEPTUAL MODEL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Framework Slide: The Trust Triangle, Simplified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621792" y="105156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this layout for mechanisms, implementation theory, and operational architecture.</a:t>
            </a:r>
            <a:endParaRPr lang="en-US" sz="1520" dirty="0"/>
          </a:p>
        </p:txBody>
      </p:sp>
      <p:sp>
        <p:nvSpPr>
          <p:cNvPr id="24" name="Shape 22"/>
          <p:cNvSpPr/>
          <p:nvPr/>
        </p:nvSpPr>
        <p:spPr>
          <a:xfrm>
            <a:off x="3931920" y="2395728"/>
            <a:ext cx="0" cy="1938528"/>
          </a:xfrm>
          <a:prstGeom prst="line">
            <a:avLst/>
          </a:prstGeom>
          <a:noFill/>
          <a:ln w="17780">
            <a:solidFill>
              <a:srgbClr val="1F3864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194560" y="4334256"/>
            <a:ext cx="3474720" cy="0"/>
          </a:xfrm>
          <a:prstGeom prst="line">
            <a:avLst/>
          </a:prstGeom>
          <a:noFill/>
          <a:ln w="17780">
            <a:solidFill>
              <a:srgbClr val="1F3864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5669280" y="4334256"/>
            <a:ext cx="0" cy="0"/>
          </a:xfrm>
          <a:prstGeom prst="line">
            <a:avLst/>
          </a:prstGeom>
          <a:noFill/>
          <a:ln w="17780">
            <a:solidFill>
              <a:srgbClr val="1F3864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3273552" y="2011680"/>
            <a:ext cx="1325880" cy="685800"/>
          </a:xfrm>
          <a:prstGeom prst="roundRect">
            <a:avLst>
              <a:gd name="adj" fmla="val 14667"/>
            </a:avLst>
          </a:prstGeom>
          <a:solidFill>
            <a:srgbClr val="1F3864"/>
          </a:solidFill>
          <a:ln w="12700">
            <a:solidFill>
              <a:srgbClr val="1F3864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3319272" y="213969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CHO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3319272" y="235915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Clinical excellence</a:t>
            </a:r>
            <a:endParaRPr lang="en-US" sz="650" dirty="0"/>
          </a:p>
        </p:txBody>
      </p:sp>
      <p:sp>
        <p:nvSpPr>
          <p:cNvPr id="30" name="Shape 28"/>
          <p:cNvSpPr/>
          <p:nvPr/>
        </p:nvSpPr>
        <p:spPr>
          <a:xfrm>
            <a:off x="1517904" y="4096512"/>
            <a:ext cx="1325880" cy="685800"/>
          </a:xfrm>
          <a:prstGeom prst="roundRect">
            <a:avLst>
              <a:gd name="adj" fmla="val 14667"/>
            </a:avLst>
          </a:prstGeom>
          <a:solidFill>
            <a:srgbClr val="F79646"/>
          </a:solidFill>
          <a:ln w="12700">
            <a:solidFill>
              <a:srgbClr val="F7964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1563624" y="4206240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CHC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563624" y="4416552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leadership</a:t>
            </a:r>
            <a:endParaRPr lang="en-US" sz="650" dirty="0"/>
          </a:p>
        </p:txBody>
      </p:sp>
      <p:sp>
        <p:nvSpPr>
          <p:cNvPr id="33" name="Shape 31"/>
          <p:cNvSpPr/>
          <p:nvPr/>
        </p:nvSpPr>
        <p:spPr>
          <a:xfrm>
            <a:off x="5020056" y="4096512"/>
            <a:ext cx="1325880" cy="685800"/>
          </a:xfrm>
          <a:prstGeom prst="roundRect">
            <a:avLst>
              <a:gd name="adj" fmla="val 14667"/>
            </a:avLst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065776" y="4142232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[N]</a:t>
            </a:r>
            <a:endParaRPr lang="en-US" sz="15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Citizens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5065776" y="4517136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Family units</a:t>
            </a:r>
            <a:endParaRPr lang="en-US" sz="650" dirty="0"/>
          </a:p>
        </p:txBody>
      </p:sp>
      <p:sp>
        <p:nvSpPr>
          <p:cNvPr id="36" name="Text 34"/>
          <p:cNvSpPr/>
          <p:nvPr/>
        </p:nvSpPr>
        <p:spPr>
          <a:xfrm>
            <a:off x="2907792" y="3246120"/>
            <a:ext cx="2066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4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TRUST TRIANGLE</a:t>
            </a:r>
            <a:endParaRPr lang="en-US" sz="1340" dirty="0"/>
          </a:p>
        </p:txBody>
      </p:sp>
      <p:sp>
        <p:nvSpPr>
          <p:cNvPr id="37" name="Text 35"/>
          <p:cNvSpPr/>
          <p:nvPr/>
        </p:nvSpPr>
        <p:spPr>
          <a:xfrm>
            <a:off x="6720840" y="1664208"/>
            <a:ext cx="42976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82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empowerment does not need more noise. It needs a repeatable relationship architecture.</a:t>
            </a:r>
            <a:endParaRPr lang="en-US" sz="1820" dirty="0"/>
          </a:p>
        </p:txBody>
      </p:sp>
      <p:sp>
        <p:nvSpPr>
          <p:cNvPr id="38" name="Shape 36"/>
          <p:cNvSpPr/>
          <p:nvPr/>
        </p:nvSpPr>
        <p:spPr>
          <a:xfrm>
            <a:off x="6784848" y="2834640"/>
            <a:ext cx="73152" cy="73152"/>
          </a:xfrm>
          <a:prstGeom prst="ellipse">
            <a:avLst/>
          </a:prstGeom>
          <a:solidFill>
            <a:srgbClr val="4BACC6"/>
          </a:solidFill>
          <a:ln w="12700">
            <a:solidFill>
              <a:srgbClr val="1F3864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931152" y="2788920"/>
            <a:ext cx="3977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changes?</a:t>
            </a:r>
            <a:endParaRPr lang="en-US" sz="1160" dirty="0"/>
          </a:p>
        </p:txBody>
      </p:sp>
      <p:sp>
        <p:nvSpPr>
          <p:cNvPr id="40" name="Text 38"/>
          <p:cNvSpPr/>
          <p:nvPr/>
        </p:nvSpPr>
        <p:spPr>
          <a:xfrm>
            <a:off x="6931152" y="2962656"/>
            <a:ext cx="39776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CHO becomes the trusted operating interface between health system and household.</a:t>
            </a:r>
            <a:endParaRPr lang="en-US" sz="990" dirty="0"/>
          </a:p>
        </p:txBody>
      </p:sp>
      <p:sp>
        <p:nvSpPr>
          <p:cNvPr id="41" name="Shape 39"/>
          <p:cNvSpPr/>
          <p:nvPr/>
        </p:nvSpPr>
        <p:spPr>
          <a:xfrm>
            <a:off x="6784848" y="3648456"/>
            <a:ext cx="73152" cy="73152"/>
          </a:xfrm>
          <a:prstGeom prst="ellipse">
            <a:avLst/>
          </a:prstGeom>
          <a:solidFill>
            <a:srgbClr val="F79646"/>
          </a:solidFill>
          <a:ln w="12700">
            <a:solidFill>
              <a:srgbClr val="F79646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6931152" y="3602736"/>
            <a:ext cx="3977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scales?</a:t>
            </a:r>
            <a:endParaRPr lang="en-US" sz="1160" dirty="0"/>
          </a:p>
        </p:txBody>
      </p:sp>
      <p:sp>
        <p:nvSpPr>
          <p:cNvPr id="43" name="Text 41"/>
          <p:cNvSpPr/>
          <p:nvPr/>
        </p:nvSpPr>
        <p:spPr>
          <a:xfrm>
            <a:off x="6931152" y="3776472"/>
            <a:ext cx="39776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block structure creates a unit small enough to manage, large enough to matter.</a:t>
            </a:r>
            <a:endParaRPr lang="en-US" sz="990" dirty="0"/>
          </a:p>
        </p:txBody>
      </p:sp>
      <p:sp>
        <p:nvSpPr>
          <p:cNvPr id="44" name="Shape 42"/>
          <p:cNvSpPr/>
          <p:nvPr/>
        </p:nvSpPr>
        <p:spPr>
          <a:xfrm>
            <a:off x="6784848" y="4462272"/>
            <a:ext cx="73152" cy="73152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6931152" y="4416552"/>
            <a:ext cx="3977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persists?</a:t>
            </a:r>
            <a:endParaRPr lang="en-US" sz="1160" dirty="0"/>
          </a:p>
        </p:txBody>
      </p:sp>
      <p:sp>
        <p:nvSpPr>
          <p:cNvPr id="46" name="Text 44"/>
          <p:cNvSpPr/>
          <p:nvPr/>
        </p:nvSpPr>
        <p:spPr>
          <a:xfrm>
            <a:off x="6931152" y="4590288"/>
            <a:ext cx="39776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leadership turns intervention into local culture and durable behavior change.</a:t>
            </a:r>
            <a:endParaRPr lang="en-US" sz="9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STRATEGY AND TIMELINE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Roadmap Slide: From Vision to Implementation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603504" y="1051560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8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funder updates, board decisions and workplans.</a:t>
            </a:r>
            <a:endParaRPr lang="en-US" sz="1480" dirty="0"/>
          </a:p>
        </p:txBody>
      </p:sp>
      <p:sp>
        <p:nvSpPr>
          <p:cNvPr id="24" name="Shape 22"/>
          <p:cNvSpPr/>
          <p:nvPr/>
        </p:nvSpPr>
        <p:spPr>
          <a:xfrm>
            <a:off x="1097280" y="3127248"/>
            <a:ext cx="9784080" cy="0"/>
          </a:xfrm>
          <a:prstGeom prst="line">
            <a:avLst/>
          </a:prstGeom>
          <a:noFill/>
          <a:ln w="2540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960120" y="2898648"/>
            <a:ext cx="457200" cy="457200"/>
          </a:xfrm>
          <a:prstGeom prst="ellipse">
            <a:avLst/>
          </a:prstGeom>
          <a:solidFill>
            <a:srgbClr val="EA2839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960120" y="2980944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93192" y="2075688"/>
            <a:ext cx="15727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Genesis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 Crisis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29768" y="257860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2009+</a:t>
            </a:r>
            <a:endParaRPr lang="en-US" sz="830" dirty="0"/>
          </a:p>
        </p:txBody>
      </p:sp>
      <p:sp>
        <p:nvSpPr>
          <p:cNvPr id="29" name="Text 27"/>
          <p:cNvSpPr/>
          <p:nvPr/>
        </p:nvSpPr>
        <p:spPr>
          <a:xfrm>
            <a:off x="274320" y="3538728"/>
            <a:ext cx="1828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Turning pain into purpose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3383280" y="2898648"/>
            <a:ext cx="457200" cy="457200"/>
          </a:xfrm>
          <a:prstGeom prst="ellipse">
            <a:avLst/>
          </a:prstGeom>
          <a:solidFill>
            <a:srgbClr val="1A206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3383280" y="2980944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2816352" y="2075688"/>
            <a:ext cx="15727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Premises &amp;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Promises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2852928" y="257860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[Approved goal]</a:t>
            </a:r>
            <a:endParaRPr lang="en-US" sz="830" dirty="0"/>
          </a:p>
        </p:txBody>
      </p:sp>
      <p:sp>
        <p:nvSpPr>
          <p:cNvPr id="34" name="Text 32"/>
          <p:cNvSpPr/>
          <p:nvPr/>
        </p:nvSpPr>
        <p:spPr>
          <a:xfrm>
            <a:off x="2697480" y="3538728"/>
            <a:ext cx="1828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[Use approved wording]</a:t>
            </a:r>
            <a:endParaRPr lang="en-US" sz="880" dirty="0"/>
          </a:p>
        </p:txBody>
      </p:sp>
      <p:sp>
        <p:nvSpPr>
          <p:cNvPr id="35" name="Shape 33"/>
          <p:cNvSpPr/>
          <p:nvPr/>
        </p:nvSpPr>
        <p:spPr>
          <a:xfrm>
            <a:off x="5806440" y="2898648"/>
            <a:ext cx="457200" cy="457200"/>
          </a:xfrm>
          <a:prstGeom prst="ellipse">
            <a:avLst/>
          </a:prstGeom>
          <a:solidFill>
            <a:srgbClr val="4BACC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5806440" y="2980944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5239512" y="2075688"/>
            <a:ext cx="15727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ICEHALL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Start-Up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5276088" y="257860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[Dates]</a:t>
            </a:r>
            <a:endParaRPr lang="en-US" sz="830" dirty="0"/>
          </a:p>
        </p:txBody>
      </p:sp>
      <p:sp>
        <p:nvSpPr>
          <p:cNvPr id="39" name="Text 37"/>
          <p:cNvSpPr/>
          <p:nvPr/>
        </p:nvSpPr>
        <p:spPr>
          <a:xfrm>
            <a:off x="5120640" y="3538728"/>
            <a:ext cx="1828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Protocol, people, places</a:t>
            </a:r>
            <a:endParaRPr lang="en-US" sz="880" dirty="0"/>
          </a:p>
        </p:txBody>
      </p:sp>
      <p:sp>
        <p:nvSpPr>
          <p:cNvPr id="40" name="Shape 38"/>
          <p:cNvSpPr/>
          <p:nvPr/>
        </p:nvSpPr>
        <p:spPr>
          <a:xfrm>
            <a:off x="8229600" y="2898648"/>
            <a:ext cx="457200" cy="457200"/>
          </a:xfrm>
          <a:prstGeom prst="ellipse">
            <a:avLst/>
          </a:prstGeom>
          <a:solidFill>
            <a:srgbClr val="F7964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8229600" y="2980944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7662672" y="2075688"/>
            <a:ext cx="15727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Study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Conduct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7699248" y="257860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[Duration]</a:t>
            </a:r>
            <a:endParaRPr lang="en-US" sz="830" dirty="0"/>
          </a:p>
        </p:txBody>
      </p:sp>
      <p:sp>
        <p:nvSpPr>
          <p:cNvPr id="44" name="Text 42"/>
          <p:cNvSpPr/>
          <p:nvPr/>
        </p:nvSpPr>
        <p:spPr>
          <a:xfrm>
            <a:off x="7543800" y="3538728"/>
            <a:ext cx="1828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Industrial discipline in the field</a:t>
            </a:r>
            <a:endParaRPr lang="en-US" sz="880" dirty="0"/>
          </a:p>
        </p:txBody>
      </p:sp>
      <p:sp>
        <p:nvSpPr>
          <p:cNvPr id="45" name="Shape 43"/>
          <p:cNvSpPr/>
          <p:nvPr/>
        </p:nvSpPr>
        <p:spPr>
          <a:xfrm>
            <a:off x="10652760" y="2898648"/>
            <a:ext cx="457200" cy="457200"/>
          </a:xfrm>
          <a:prstGeom prst="ellipse">
            <a:avLst/>
          </a:prstGeom>
          <a:solidFill>
            <a:srgbClr val="00A55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10652760" y="2980944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0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10085832" y="2075688"/>
            <a:ext cx="15727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Capacity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0122408" y="257860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[Dates]</a:t>
            </a:r>
            <a:endParaRPr lang="en-US" sz="830" dirty="0"/>
          </a:p>
        </p:txBody>
      </p:sp>
      <p:sp>
        <p:nvSpPr>
          <p:cNvPr id="49" name="Text 47"/>
          <p:cNvSpPr/>
          <p:nvPr/>
        </p:nvSpPr>
        <p:spPr>
          <a:xfrm>
            <a:off x="9966960" y="3538728"/>
            <a:ext cx="1828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Mauritius to the world</a:t>
            </a:r>
            <a:endParaRPr lang="en-US" sz="880" dirty="0"/>
          </a:p>
        </p:txBody>
      </p:sp>
      <p:sp>
        <p:nvSpPr>
          <p:cNvPr id="50" name="Shape 48"/>
          <p:cNvSpPr/>
          <p:nvPr/>
        </p:nvSpPr>
        <p:spPr>
          <a:xfrm>
            <a:off x="713232" y="5138928"/>
            <a:ext cx="10698480" cy="475488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914400" y="528523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200">
                <a:solidFill>
                  <a:srgbClr val="666666"/>
                </a:solidFill>
                <a:latin typeface="Trebuchet MS"/>
              </a:rPr>
              <a:t>Template guidance: let phase names carry the story; use concise date labels and one-line proof points.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MEETING AND BOARD UPDATE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Internal Governance Slide: Decisions and Action Items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640" dirty="0"/>
          </a:p>
        </p:txBody>
      </p:sp>
      <p:sp>
        <p:nvSpPr>
          <p:cNvPr id="23" name="Shape 21"/>
          <p:cNvSpPr/>
          <p:nvPr/>
        </p:nvSpPr>
        <p:spPr>
          <a:xfrm>
            <a:off x="658368" y="1143000"/>
            <a:ext cx="3246120" cy="4443984"/>
          </a:xfrm>
          <a:prstGeom prst="rect">
            <a:avLst/>
          </a:prstGeom>
          <a:solidFill>
            <a:srgbClr val="F7FAFB"/>
          </a:solidFill>
          <a:ln w="762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896112" y="143560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Credo of the 5-2035 Movement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68680" y="1810512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I:</a:t>
            </a:r>
            <a:endParaRPr lang="en-US" sz="740" dirty="0"/>
          </a:p>
        </p:txBody>
      </p:sp>
      <p:sp>
        <p:nvSpPr>
          <p:cNvPr id="26" name="Text 24"/>
          <p:cNvSpPr/>
          <p:nvPr/>
        </p:nvSpPr>
        <p:spPr>
          <a:xfrm>
            <a:off x="1737360" y="181051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the People. For the Greater Good.</a:t>
            </a:r>
            <a:endParaRPr lang="en-US" sz="740" dirty="0"/>
          </a:p>
        </p:txBody>
      </p:sp>
      <p:sp>
        <p:nvSpPr>
          <p:cNvPr id="27" name="Text 25"/>
          <p:cNvSpPr/>
          <p:nvPr/>
        </p:nvSpPr>
        <p:spPr>
          <a:xfrm>
            <a:off x="868680" y="2313432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II:</a:t>
            </a:r>
            <a:endParaRPr lang="en-US" sz="740" dirty="0"/>
          </a:p>
        </p:txBody>
      </p:sp>
      <p:sp>
        <p:nvSpPr>
          <p:cNvPr id="28" name="Text 26"/>
          <p:cNvSpPr/>
          <p:nvPr/>
        </p:nvSpPr>
        <p:spPr>
          <a:xfrm>
            <a:off x="1737360" y="231343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Radical Transparency; Need-to-Know Basis.</a:t>
            </a:r>
            <a:endParaRPr lang="en-US" sz="740" dirty="0"/>
          </a:p>
        </p:txBody>
      </p:sp>
      <p:sp>
        <p:nvSpPr>
          <p:cNvPr id="29" name="Text 27"/>
          <p:cNvSpPr/>
          <p:nvPr/>
        </p:nvSpPr>
        <p:spPr>
          <a:xfrm>
            <a:off x="868680" y="2816352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III:</a:t>
            </a:r>
            <a:endParaRPr lang="en-US" sz="740" dirty="0"/>
          </a:p>
        </p:txBody>
      </p:sp>
      <p:sp>
        <p:nvSpPr>
          <p:cNvPr id="30" name="Text 28"/>
          <p:cNvSpPr/>
          <p:nvPr/>
        </p:nvSpPr>
        <p:spPr>
          <a:xfrm>
            <a:off x="1737360" y="281635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Ferociously Apolitical and Non-Sectarian.</a:t>
            </a:r>
            <a:endParaRPr lang="en-US" sz="740" dirty="0"/>
          </a:p>
        </p:txBody>
      </p:sp>
      <p:sp>
        <p:nvSpPr>
          <p:cNvPr id="31" name="Text 29"/>
          <p:cNvSpPr/>
          <p:nvPr/>
        </p:nvSpPr>
        <p:spPr>
          <a:xfrm>
            <a:off x="868680" y="3319272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IV:</a:t>
            </a:r>
            <a:endParaRPr lang="en-US" sz="740" dirty="0"/>
          </a:p>
        </p:txBody>
      </p:sp>
      <p:sp>
        <p:nvSpPr>
          <p:cNvPr id="32" name="Text 30"/>
          <p:cNvSpPr/>
          <p:nvPr/>
        </p:nvSpPr>
        <p:spPr>
          <a:xfrm>
            <a:off x="1737360" y="331927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Science First. Always.</a:t>
            </a:r>
            <a:endParaRPr lang="en-US" sz="740" dirty="0"/>
          </a:p>
        </p:txBody>
      </p:sp>
      <p:sp>
        <p:nvSpPr>
          <p:cNvPr id="33" name="Text 31"/>
          <p:cNvSpPr/>
          <p:nvPr/>
        </p:nvSpPr>
        <p:spPr>
          <a:xfrm>
            <a:off x="868680" y="3822192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V:</a:t>
            </a:r>
            <a:endParaRPr lang="en-US" sz="740" dirty="0"/>
          </a:p>
        </p:txBody>
      </p:sp>
      <p:sp>
        <p:nvSpPr>
          <p:cNvPr id="34" name="Text 32"/>
          <p:cNvSpPr/>
          <p:nvPr/>
        </p:nvSpPr>
        <p:spPr>
          <a:xfrm>
            <a:off x="1737360" y="382219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6666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Case; Competency; Loyalty.</a:t>
            </a:r>
            <a:endParaRPr lang="en-US" sz="740" dirty="0"/>
          </a:p>
        </p:txBody>
      </p:sp>
      <p:sp>
        <p:nvSpPr>
          <p:cNvPr id="35" name="Shape 33"/>
          <p:cNvSpPr/>
          <p:nvPr/>
        </p:nvSpPr>
        <p:spPr>
          <a:xfrm>
            <a:off x="1143000" y="4828032"/>
            <a:ext cx="73152" cy="73152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1289304" y="4828032"/>
            <a:ext cx="73152" cy="73152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1435608" y="4828032"/>
            <a:ext cx="73152" cy="73152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1581912" y="4828032"/>
            <a:ext cx="73152" cy="73152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960120" y="4992624"/>
            <a:ext cx="868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2148840" y="4864608"/>
            <a:ext cx="1600200" cy="555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GLOBAL FOUNDATION</a:t>
            </a:r>
            <a:endParaRPr lang="en-US" sz="8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COMMUNITY HEALTH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4251960" y="113385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[Taskforce / Committee Name]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4261104" y="150876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[Meeting Title] | [Day, Date Month, Year]</a:t>
            </a:r>
            <a:endParaRPr lang="en-US" sz="1250" dirty="0"/>
          </a:p>
        </p:txBody>
      </p:sp>
      <p:sp>
        <p:nvSpPr>
          <p:cNvPr id="44" name="Shape 42"/>
          <p:cNvSpPr/>
          <p:nvPr/>
        </p:nvSpPr>
        <p:spPr>
          <a:xfrm>
            <a:off x="4251960" y="2029968"/>
            <a:ext cx="6995160" cy="292608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4251960" y="2093976"/>
            <a:ext cx="6995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ACTION ITEMS</a:t>
            </a:r>
            <a:endParaRPr lang="en-US" sz="870" dirty="0"/>
          </a:p>
        </p:txBody>
      </p:sp>
      <p:sp>
        <p:nvSpPr>
          <p:cNvPr id="46" name="Text 44"/>
          <p:cNvSpPr/>
          <p:nvPr/>
        </p:nvSpPr>
        <p:spPr>
          <a:xfrm>
            <a:off x="4297680" y="242316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</a:t>
            </a:r>
            <a:endParaRPr lang="en-US" sz="820" dirty="0"/>
          </a:p>
        </p:txBody>
      </p:sp>
      <p:sp>
        <p:nvSpPr>
          <p:cNvPr id="47" name="Text 45"/>
          <p:cNvSpPr/>
          <p:nvPr/>
        </p:nvSpPr>
        <p:spPr>
          <a:xfrm>
            <a:off x="4800600" y="242316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</a:t>
            </a:r>
            <a:endParaRPr lang="en-US" sz="820" dirty="0"/>
          </a:p>
        </p:txBody>
      </p:sp>
      <p:sp>
        <p:nvSpPr>
          <p:cNvPr id="48" name="Text 46"/>
          <p:cNvSpPr/>
          <p:nvPr/>
        </p:nvSpPr>
        <p:spPr>
          <a:xfrm>
            <a:off x="8915400" y="242316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</a:t>
            </a:r>
            <a:endParaRPr lang="en-US" sz="820" dirty="0"/>
          </a:p>
        </p:txBody>
      </p:sp>
      <p:sp>
        <p:nvSpPr>
          <p:cNvPr id="49" name="Text 47"/>
          <p:cNvSpPr/>
          <p:nvPr/>
        </p:nvSpPr>
        <p:spPr>
          <a:xfrm>
            <a:off x="10332720" y="2423160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When</a:t>
            </a:r>
            <a:endParaRPr lang="en-US" sz="820" dirty="0"/>
          </a:p>
        </p:txBody>
      </p:sp>
      <p:sp>
        <p:nvSpPr>
          <p:cNvPr id="50" name="Shape 48"/>
          <p:cNvSpPr/>
          <p:nvPr/>
        </p:nvSpPr>
        <p:spPr>
          <a:xfrm>
            <a:off x="4251960" y="2651760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4297680" y="2752344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780" dirty="0"/>
          </a:p>
        </p:txBody>
      </p:sp>
      <p:sp>
        <p:nvSpPr>
          <p:cNvPr id="52" name="Shape 50"/>
          <p:cNvSpPr/>
          <p:nvPr/>
        </p:nvSpPr>
        <p:spPr>
          <a:xfrm>
            <a:off x="4251960" y="2990088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Text 51"/>
          <p:cNvSpPr/>
          <p:nvPr/>
        </p:nvSpPr>
        <p:spPr>
          <a:xfrm>
            <a:off x="4297680" y="3090672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780" dirty="0"/>
          </a:p>
        </p:txBody>
      </p:sp>
      <p:sp>
        <p:nvSpPr>
          <p:cNvPr id="54" name="Shape 52"/>
          <p:cNvSpPr/>
          <p:nvPr/>
        </p:nvSpPr>
        <p:spPr>
          <a:xfrm>
            <a:off x="4251960" y="3328416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53"/>
          <p:cNvSpPr/>
          <p:nvPr/>
        </p:nvSpPr>
        <p:spPr>
          <a:xfrm>
            <a:off x="4297680" y="34290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780" dirty="0"/>
          </a:p>
        </p:txBody>
      </p:sp>
      <p:sp>
        <p:nvSpPr>
          <p:cNvPr id="56" name="Shape 54"/>
          <p:cNvSpPr/>
          <p:nvPr/>
        </p:nvSpPr>
        <p:spPr>
          <a:xfrm>
            <a:off x="4251960" y="3666744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55"/>
          <p:cNvSpPr/>
          <p:nvPr/>
        </p:nvSpPr>
        <p:spPr>
          <a:xfrm>
            <a:off x="4297680" y="3767328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780" dirty="0"/>
          </a:p>
        </p:txBody>
      </p:sp>
      <p:sp>
        <p:nvSpPr>
          <p:cNvPr id="58" name="Shape 56"/>
          <p:cNvSpPr/>
          <p:nvPr/>
        </p:nvSpPr>
        <p:spPr>
          <a:xfrm>
            <a:off x="4251960" y="4005072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Text 57"/>
          <p:cNvSpPr/>
          <p:nvPr/>
        </p:nvSpPr>
        <p:spPr>
          <a:xfrm>
            <a:off x="4297680" y="41056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780" dirty="0"/>
          </a:p>
        </p:txBody>
      </p:sp>
      <p:sp>
        <p:nvSpPr>
          <p:cNvPr id="60" name="Shape 58"/>
          <p:cNvSpPr/>
          <p:nvPr/>
        </p:nvSpPr>
        <p:spPr>
          <a:xfrm>
            <a:off x="4251960" y="4343400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Text 59"/>
          <p:cNvSpPr/>
          <p:nvPr/>
        </p:nvSpPr>
        <p:spPr>
          <a:xfrm>
            <a:off x="4297680" y="4443984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780" dirty="0"/>
          </a:p>
        </p:txBody>
      </p:sp>
      <p:sp>
        <p:nvSpPr>
          <p:cNvPr id="62" name="Shape 60"/>
          <p:cNvSpPr/>
          <p:nvPr/>
        </p:nvSpPr>
        <p:spPr>
          <a:xfrm>
            <a:off x="4251960" y="4681728"/>
            <a:ext cx="6995160" cy="0"/>
          </a:xfrm>
          <a:prstGeom prst="line">
            <a:avLst/>
          </a:prstGeom>
          <a:noFill/>
          <a:ln w="635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Text 61"/>
          <p:cNvSpPr/>
          <p:nvPr/>
        </p:nvSpPr>
        <p:spPr>
          <a:xfrm>
            <a:off x="4270248" y="4818888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7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 needed</a:t>
            </a:r>
            <a:endParaRPr lang="en-US" sz="1270" dirty="0"/>
          </a:p>
        </p:txBody>
      </p:sp>
      <p:sp>
        <p:nvSpPr>
          <p:cNvPr id="64" name="Text 62"/>
          <p:cNvSpPr/>
          <p:nvPr/>
        </p:nvSpPr>
        <p:spPr>
          <a:xfrm>
            <a:off x="4270248" y="5138928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[Write the one decision requested from the group here.]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0" y="6793992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3047924" y="6793992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095848" y="6793992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9143771" y="6793992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58368" y="438912"/>
            <a:ext cx="57607" cy="57607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761238" y="438912"/>
            <a:ext cx="57607" cy="57607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864108" y="438912"/>
            <a:ext cx="57607" cy="57607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966978" y="438912"/>
            <a:ext cx="57607" cy="57607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658368" y="457200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58368" y="731520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Ensam Nou Capav</a:t>
            </a:r>
            <a:endParaRPr lang="en-US" sz="567" dirty="0"/>
          </a:p>
        </p:txBody>
      </p:sp>
      <p:sp>
        <p:nvSpPr>
          <p:cNvPr id="17" name="Text 14"/>
          <p:cNvSpPr/>
          <p:nvPr/>
        </p:nvSpPr>
        <p:spPr>
          <a:xfrm>
            <a:off x="658368" y="134416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 DIVIDER</a:t>
            </a:r>
            <a:endParaRPr lang="en-US" sz="820" dirty="0"/>
          </a:p>
        </p:txBody>
      </p:sp>
      <p:sp>
        <p:nvSpPr>
          <p:cNvPr id="18" name="Text 15"/>
          <p:cNvSpPr/>
          <p:nvPr/>
        </p:nvSpPr>
        <p:spPr>
          <a:xfrm>
            <a:off x="658368" y="1764792"/>
            <a:ext cx="4663440" cy="10241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Think anew.</a:t>
            </a:r>
            <a:endParaRPr lang="en-US" sz="37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 anew.</a:t>
            </a:r>
            <a:endParaRPr lang="en-US" sz="3700" dirty="0"/>
          </a:p>
        </p:txBody>
      </p:sp>
      <p:sp>
        <p:nvSpPr>
          <p:cNvPr id="19" name="Text 16"/>
          <p:cNvSpPr/>
          <p:nvPr/>
        </p:nvSpPr>
        <p:spPr>
          <a:xfrm>
            <a:off x="704088" y="32461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rgbClr val="F6C61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this slide when a presentation needs a pause, a pivot, or a moral center.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13232" y="3931920"/>
            <a:ext cx="3675888" cy="0"/>
          </a:xfrm>
          <a:prstGeom prst="line">
            <a:avLst/>
          </a:prstGeom>
          <a:noFill/>
          <a:ln w="13970">
            <a:solidFill>
              <a:srgbClr val="4BAC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13232" y="425196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CCC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[Optional source, dedication, or meeting note]</a:t>
            </a:r>
            <a:endParaRPr lang="en-US" sz="1020" dirty="0"/>
          </a:p>
        </p:txBody>
      </p:sp>
      <p:sp>
        <p:nvSpPr>
          <p:cNvPr id="22" name="Text 19"/>
          <p:cNvSpPr/>
          <p:nvPr/>
        </p:nvSpPr>
        <p:spPr>
          <a:xfrm>
            <a:off x="658368" y="6236208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9710928" y="623620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700" dirty="0"/>
          </a:p>
        </p:txBody>
      </p:sp>
      <p:sp>
        <p:nvSpPr>
          <p:cNvPr id="24" name="Text 21"/>
          <p:cNvSpPr/>
          <p:nvPr/>
        </p:nvSpPr>
        <p:spPr>
          <a:xfrm>
            <a:off x="11064240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4114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4114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4114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4114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93776" y="164592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APPENDIX</a:t>
            </a:r>
            <a:endParaRPr lang="en-US" sz="630" dirty="0"/>
          </a:p>
        </p:txBody>
      </p:sp>
      <p:sp>
        <p:nvSpPr>
          <p:cNvPr id="7" name="Shape 5"/>
          <p:cNvSpPr/>
          <p:nvPr/>
        </p:nvSpPr>
        <p:spPr>
          <a:xfrm>
            <a:off x="10916747" y="128016"/>
            <a:ext cx="43525" cy="43525"/>
          </a:xfrm>
          <a:prstGeom prst="ellipse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0994471" y="128016"/>
            <a:ext cx="43525" cy="43525"/>
          </a:xfrm>
          <a:prstGeom prst="ellipse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1072195" y="128016"/>
            <a:ext cx="43525" cy="43525"/>
          </a:xfrm>
          <a:prstGeom prst="ellipse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149919" y="128016"/>
            <a:ext cx="43525" cy="43525"/>
          </a:xfrm>
          <a:prstGeom prst="ellipse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469880" y="182880"/>
            <a:ext cx="9144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5-2035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493776" y="393192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Back Up Slides</a:t>
            </a:r>
            <a:endParaRPr lang="en-US" sz="2350" dirty="0"/>
          </a:p>
        </p:txBody>
      </p:sp>
      <p:sp>
        <p:nvSpPr>
          <p:cNvPr id="14" name="Shape 12"/>
          <p:cNvSpPr/>
          <p:nvPr/>
        </p:nvSpPr>
        <p:spPr>
          <a:xfrm>
            <a:off x="493776" y="896112"/>
            <a:ext cx="11192256" cy="0"/>
          </a:xfrm>
          <a:prstGeom prst="line">
            <a:avLst/>
          </a:prstGeom>
          <a:noFill/>
          <a:ln w="8255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11480" y="6771132"/>
            <a:ext cx="2842184" cy="32004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53664" y="6771132"/>
            <a:ext cx="2842184" cy="32004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95848" y="6771132"/>
            <a:ext cx="2842184" cy="32004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938031" y="6771132"/>
            <a:ext cx="2842184" cy="32004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5488" y="642823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670" dirty="0"/>
          </a:p>
        </p:txBody>
      </p:sp>
      <p:sp>
        <p:nvSpPr>
          <p:cNvPr id="20" name="Text 18"/>
          <p:cNvSpPr/>
          <p:nvPr/>
        </p:nvSpPr>
        <p:spPr>
          <a:xfrm>
            <a:off x="2148840" y="6428232"/>
            <a:ext cx="6720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630" dirty="0"/>
          </a:p>
        </p:txBody>
      </p:sp>
      <p:sp>
        <p:nvSpPr>
          <p:cNvPr id="21" name="Text 19"/>
          <p:cNvSpPr/>
          <p:nvPr/>
        </p:nvSpPr>
        <p:spPr>
          <a:xfrm>
            <a:off x="9418320" y="64282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064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CONFIDENTIAL</a:t>
            </a:r>
            <a:endParaRPr lang="en-US" sz="640" dirty="0"/>
          </a:p>
        </p:txBody>
      </p:sp>
      <p:sp>
        <p:nvSpPr>
          <p:cNvPr id="22" name="Text 20"/>
          <p:cNvSpPr/>
          <p:nvPr/>
        </p:nvSpPr>
        <p:spPr>
          <a:xfrm>
            <a:off x="11064240" y="6428232"/>
            <a:ext cx="594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640" dirty="0"/>
          </a:p>
        </p:txBody>
      </p:sp>
      <p:sp>
        <p:nvSpPr>
          <p:cNvPr id="23" name="Text 21"/>
          <p:cNvSpPr/>
          <p:nvPr/>
        </p:nvSpPr>
        <p:spPr>
          <a:xfrm>
            <a:off x="640080" y="122529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40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Keep standard reference, methods, and detailed data slides behind this divider.</a:t>
            </a:r>
            <a:endParaRPr lang="en-US" sz="1540" dirty="0"/>
          </a:p>
        </p:txBody>
      </p:sp>
      <p:sp>
        <p:nvSpPr>
          <p:cNvPr id="24" name="Shape 22"/>
          <p:cNvSpPr/>
          <p:nvPr/>
        </p:nvSpPr>
        <p:spPr>
          <a:xfrm>
            <a:off x="658368" y="1901952"/>
            <a:ext cx="5166360" cy="3108960"/>
          </a:xfrm>
          <a:prstGeom prst="roundRect">
            <a:avLst>
              <a:gd name="adj" fmla="val 2353"/>
            </a:avLst>
          </a:prstGeom>
          <a:solidFill>
            <a:srgbClr val="F7FAFB"/>
          </a:solidFill>
          <a:ln w="10160">
            <a:solidFill>
              <a:srgbClr val="E8E8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731520" y="3383280"/>
            <a:ext cx="5020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[Detailed table, methods, or reference material]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92240" y="1901952"/>
            <a:ext cx="4709160" cy="3108960"/>
          </a:xfrm>
          <a:prstGeom prst="roundRect">
            <a:avLst>
              <a:gd name="adj" fmla="val 2353"/>
            </a:avLst>
          </a:prstGeom>
          <a:solidFill>
            <a:srgbClr val="EEF8FA"/>
          </a:solidFill>
          <a:ln w="10160">
            <a:solidFill>
              <a:srgbClr val="4BAC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6565392" y="3383280"/>
            <a:ext cx="4562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[Secondary visual or notes]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58368" y="5413248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* ICEHALL: Interventions in Communities to Encourage Health for ALL Impact Study</a:t>
            </a:r>
            <a:endParaRPr lang="en-US" sz="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3047924" y="0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095848" y="0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3771" y="0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0" y="6793992"/>
            <a:ext cx="3047924" cy="64008"/>
          </a:xfrm>
          <a:prstGeom prst="rect">
            <a:avLst/>
          </a:prstGeom>
          <a:solidFill>
            <a:srgbClr val="EA2839"/>
          </a:solidFill>
          <a:ln w="12700">
            <a:solidFill>
              <a:srgbClr val="EA283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3047924" y="6793992"/>
            <a:ext cx="3047924" cy="64008"/>
          </a:xfrm>
          <a:prstGeom prst="rect">
            <a:avLst/>
          </a:prstGeom>
          <a:solidFill>
            <a:srgbClr val="1A206B"/>
          </a:solidFill>
          <a:ln w="12700">
            <a:solidFill>
              <a:srgbClr val="1A206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095848" y="6793992"/>
            <a:ext cx="3047924" cy="64008"/>
          </a:xfrm>
          <a:prstGeom prst="rect">
            <a:avLst/>
          </a:prstGeom>
          <a:solidFill>
            <a:srgbClr val="F6C619"/>
          </a:solidFill>
          <a:ln w="12700">
            <a:solidFill>
              <a:srgbClr val="F6C619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9143771" y="6793992"/>
            <a:ext cx="3047924" cy="64008"/>
          </a:xfrm>
          <a:prstGeom prst="rect">
            <a:avLst/>
          </a:prstGeom>
          <a:solidFill>
            <a:srgbClr val="00A551"/>
          </a:solidFill>
          <a:ln w="12700">
            <a:solidFill>
              <a:srgbClr val="00A55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58368" y="27889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1097280" y="342900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86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as an Inalienable Right and a Collective Responsibility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97280" y="4069080"/>
            <a:ext cx="9966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555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www.gfchealth.org</a:t>
            </a:r>
            <a:endParaRPr lang="en-US" sz="1080" dirty="0"/>
          </a:p>
        </p:txBody>
      </p:sp>
      <p:sp>
        <p:nvSpPr>
          <p:cNvPr id="14" name="Oval 13"/>
          <p:cNvSpPr/>
          <p:nvPr/>
        </p:nvSpPr>
        <p:spPr>
          <a:xfrm>
            <a:off x="5559552" y="1901952"/>
            <a:ext cx="100584" cy="100584"/>
          </a:xfrm>
          <a:prstGeom prst="ellipse">
            <a:avLst/>
          </a:prstGeom>
          <a:solidFill>
            <a:srgbClr val="EA28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5733288" y="1901952"/>
            <a:ext cx="100584" cy="100584"/>
          </a:xfrm>
          <a:prstGeom prst="ellipse">
            <a:avLst/>
          </a:prstGeom>
          <a:solidFill>
            <a:srgbClr val="1A2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907024" y="1901952"/>
            <a:ext cx="100584" cy="100584"/>
          </a:xfrm>
          <a:prstGeom prst="ellipse">
            <a:avLst/>
          </a:prstGeom>
          <a:solidFill>
            <a:srgbClr val="F6C6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080760" y="1901952"/>
            <a:ext cx="100584" cy="100584"/>
          </a:xfrm>
          <a:prstGeom prst="ellipse">
            <a:avLst/>
          </a:prstGeom>
          <a:solidFill>
            <a:srgbClr val="00A5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74920" y="2084831"/>
            <a:ext cx="2057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F3864"/>
                </a:solidFill>
                <a:latin typeface="Trebuchet MS"/>
              </a:rPr>
              <a:t>5-2035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FCH 2026">
      <a:dk1>
        <a:srgbClr val="1F3864"/>
      </a:dk1>
      <a:lt1>
        <a:srgbClr val="FFFFFF"/>
      </a:lt1>
      <a:dk2>
        <a:srgbClr val="333333"/>
      </a:dk2>
      <a:lt2>
        <a:srgbClr val="F7FAFB"/>
      </a:lt2>
      <a:accent1>
        <a:srgbClr val="4BACC6"/>
      </a:accent1>
      <a:accent2>
        <a:srgbClr val="F79646"/>
      </a:accent2>
      <a:accent3>
        <a:srgbClr val="00A551"/>
      </a:accent3>
      <a:accent4>
        <a:srgbClr val="8064A2"/>
      </a:accent4>
      <a:accent5>
        <a:srgbClr val="EA2839"/>
      </a:accent5>
      <a:accent6>
        <a:srgbClr val="1A206B"/>
      </a:accent6>
      <a:hlink>
        <a:srgbClr val="1A206B"/>
      </a:hlink>
      <a:folHlink>
        <a:srgbClr val="8064A2"/>
      </a:folHlink>
    </a:clrScheme>
    <a:fontScheme name="Office">
      <a:majorFont>
        <a:latin typeface="Trebuchet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rebuchet M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GFCH 2026">
      <a:dk1>
        <a:srgbClr val="1F3864"/>
      </a:dk1>
      <a:lt1>
        <a:srgbClr val="FFFFFF"/>
      </a:lt1>
      <a:dk2>
        <a:srgbClr val="333333"/>
      </a:dk2>
      <a:lt2>
        <a:srgbClr val="F7FAFB"/>
      </a:lt2>
      <a:accent1>
        <a:srgbClr val="4BACC6"/>
      </a:accent1>
      <a:accent2>
        <a:srgbClr val="F79646"/>
      </a:accent2>
      <a:accent3>
        <a:srgbClr val="00A551"/>
      </a:accent3>
      <a:accent4>
        <a:srgbClr val="8064A2"/>
      </a:accent4>
      <a:accent5>
        <a:srgbClr val="EA2839"/>
      </a:accent5>
      <a:accent6>
        <a:srgbClr val="1A206B"/>
      </a:accent6>
      <a:hlink>
        <a:srgbClr val="1A206B"/>
      </a:hlink>
      <a:folHlink>
        <a:srgbClr val="8064A2"/>
      </a:folHlink>
    </a:clrScheme>
    <a:fontScheme name="Office">
      <a:majorFont>
        <a:latin typeface="Trebuchet MS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rebuchet M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1043</Words>
  <Application>Microsoft Macintosh PowerPoint</Application>
  <PresentationFormat>Widescreen</PresentationFormat>
  <Paragraphs>219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5-2035 Global Foundation for Community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5-2035 PowerPoint Template Draft 1</dc:title>
  <dc:subject>5-2035 Draft 1 PowerPoint Template, August 2026 livery</dc:subject>
  <dc:creator>OpenAI for U. Shivraj Sohur</dc:creator>
  <cp:lastModifiedBy>Sohur, Usharbudh,MD, PhD</cp:lastModifiedBy>
  <cp:revision>4</cp:revision>
  <dcterms:created xsi:type="dcterms:W3CDTF">2026-08-11T20:35:16Z</dcterms:created>
  <dcterms:modified xsi:type="dcterms:W3CDTF">2026-08-11T22:47:59Z</dcterms:modified>
</cp:coreProperties>
</file>